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91" r:id="rId2"/>
    <p:sldId id="394" r:id="rId3"/>
    <p:sldId id="393" r:id="rId4"/>
    <p:sldId id="392" r:id="rId5"/>
    <p:sldId id="258" r:id="rId6"/>
    <p:sldId id="398" r:id="rId7"/>
    <p:sldId id="396" r:id="rId8"/>
    <p:sldId id="395" r:id="rId9"/>
    <p:sldId id="397" r:id="rId10"/>
    <p:sldId id="25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uto outline" id="{58BA8BC6-C207-464C-B442-AD5A53D8AA99}">
          <p14:sldIdLst>
            <p14:sldId id="391"/>
            <p14:sldId id="394"/>
          </p14:sldIdLst>
        </p14:section>
        <p14:section name="Features" id="{CDB6DE15-419A-47E5-8C49-59F1E6053E0E}">
          <p14:sldIdLst>
            <p14:sldId id="393"/>
          </p14:sldIdLst>
        </p14:section>
        <p14:section name="Easy to Use" id="{1FDDAFAF-427A-488C-9E05-F02ACE42E43B}">
          <p14:sldIdLst>
            <p14:sldId id="392"/>
            <p14:sldId id="258"/>
            <p14:sldId id="398"/>
            <p14:sldId id="396"/>
            <p14:sldId id="395"/>
            <p14:sldId id="397"/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ulab133" initials="w" lastIdx="1" clrIdx="0">
    <p:extLst>
      <p:ext uri="{19B8F6BF-5375-455C-9EA6-DF929625EA0E}">
        <p15:presenceInfo xmlns:p15="http://schemas.microsoft.com/office/powerpoint/2012/main" userId="wulab133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11FF"/>
    <a:srgbClr val="C32D86"/>
    <a:srgbClr val="F0F0F0"/>
    <a:srgbClr val="EA6C6C"/>
    <a:srgbClr val="FFFFFF"/>
    <a:srgbClr val="38B000"/>
    <a:srgbClr val="FFEE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04" autoAdjust="0"/>
    <p:restoredTop sz="94660"/>
  </p:normalViewPr>
  <p:slideViewPr>
    <p:cSldViewPr snapToGrid="0">
      <p:cViewPr>
        <p:scale>
          <a:sx n="100" d="100"/>
          <a:sy n="100" d="100"/>
        </p:scale>
        <p:origin x="49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19911-3D22-441B-A9F4-3B033EF52615}" type="datetimeFigureOut">
              <a:rPr lang="en-US" smtClean="0"/>
              <a:t>9/15/2022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520AE-7992-40FB-8DB2-31559E5CB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17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EAD69-806F-461D-A3F8-7EB80841E5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386A55-3987-4308-A0A3-ECE0D3760D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60D2D6-544E-422D-8BE0-A2CEBD77B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48965-1CE0-47E5-A3BB-9EA9DAAC851B}" type="datetime1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15E6C-A69F-47A5-9CA4-6BF5BF05B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78F32-BAD8-4A69-A094-755DC6B8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89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BE0CE-1703-4FE8-ADBD-BE3BE0972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0565F4-4BBF-46B8-8750-6087988FCD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7BBA8-FD07-4CE6-B20A-8D083287D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3BC66-8A2B-4F01-B199-127AB2E4F057}" type="datetime1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C32AF-0CF6-4D52-9F93-BABCA4DB7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27E60-6AF1-4CDE-80F4-77D17A04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82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83BEBA-6FF0-4379-B15F-AA2B3DFED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B22F1A-AEDE-49B5-A932-3440B3639A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10CE3-1BAC-416B-B6BF-9FAF39335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0605B-110A-46C5-B0B9-4FCB257A47D6}" type="datetime1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8CB58-9CE4-4CC3-B7CB-8D657EB19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B4769-1632-4514-97A3-B69A8ECB5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28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314B0-C096-49C3-BDFF-458F4C6D9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0040F-A6DC-40B3-8DA0-2A802A253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D458C-0DF2-42C4-8249-BD4DDA132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891EE-FE33-4721-A6DF-544436583873}" type="datetime1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D857A-4F9C-4C9F-88A9-8557023C0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6BBAE-FED3-4C56-9F4E-62E127001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36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856D-ADAA-4BCB-9D9E-2DBB39C2B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081F5-FBB8-44C5-852C-6D597A034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C5623-BA53-43A0-B72F-8B21B9E98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D522D-1783-49F2-B580-48258E0FA4C7}" type="datetime1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4CF2A-1CB2-4B9C-BD29-5960AD8C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D8AD4-28EB-44C6-B9AF-8034DBA5E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26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6E602-6244-4175-9913-B5910FF7D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3971C-1A35-4B73-B317-84DF3F5D17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E5D9A6-D2D8-4701-BBA8-2E0DA4C3B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C455D-4CD8-40E4-84DD-FEBEDE5CA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2577B-938F-4876-BE88-BDF4E7D23DD8}" type="datetime1">
              <a:rPr lang="en-US" smtClean="0"/>
              <a:t>9/15/2022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E67B3D-DA58-45E0-98FC-0C6B85DE5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1EBB1-68DA-4269-9DA5-2CD21C892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823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629A4-9BB4-4FCA-9FBB-F1EC02C7B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E1A73-BCBD-4526-99BE-1CDB5C083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7BEB9B-C99F-4C71-BBFE-780A3F4CF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D7EE4F-A1D8-4FB7-8038-2E52D6C3FA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5CF541-703C-4221-9552-93227E090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878D5D-B63D-4878-B02A-D1FBA9DEF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11929-F136-4271-8286-C826A5D59FDD}" type="datetime1">
              <a:rPr lang="en-US" smtClean="0"/>
              <a:t>9/15/2022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6F453B-B21F-487C-9B81-1C2598615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605E13-FDEF-442D-A250-71D3DCB16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084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F22C7-21AA-4ED4-905F-3772C8BEE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B0CF8-1351-498F-B19D-8D8229858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D6F70-ED35-4136-ABA9-D9252BAFBB67}" type="datetime1">
              <a:rPr lang="en-US" smtClean="0"/>
              <a:t>9/15/2022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DB2495-5F97-494C-92EA-C7CC137EA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E7BE5F-4914-4B45-A982-894960368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83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8B3E06-3BC0-4B9E-AD7F-DBBA42623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E2B8-D325-462E-8D42-8550ED20BE12}" type="datetime1">
              <a:rPr lang="en-US" smtClean="0"/>
              <a:t>9/15/2022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950267-A160-4000-80FB-811E1D1B0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052BD2-56B6-4D25-9605-AF5C22BBC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335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56C7B-275D-4669-87F5-04CC79CBF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07CA1-E5D6-4860-B09D-D074E2CB70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8BB1D9-FDB3-43B2-9075-8F73F571B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69F7EA-C515-4347-8455-1267A8984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C8193-CFC0-49BA-B98D-181721EB9CBB}" type="datetime1">
              <a:rPr lang="en-US" smtClean="0"/>
              <a:t>9/15/2022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70796-D4BA-467B-A586-0BF0AB391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BE3688-1B2D-4C01-8B24-7781B4419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23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261FF-D5A4-4FE5-944A-59EA11122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15A679-F6F8-4C7A-BC9B-E145BB9006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40E0F-4840-4D0A-9C10-B02E7D24DA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E27D6-A89E-4B63-9118-AC1AED00B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CA5B9-790F-4C45-AFDC-0D60A8D1331C}" type="datetime1">
              <a:rPr lang="en-US" smtClean="0"/>
              <a:t>9/15/2022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4DF713-F634-441D-92DB-0D3EC2F6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D7A94-86ED-42F5-8C87-CABF7032A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28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715091-8422-4CF4-8DFD-D701BEB9C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37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82440-0982-43EA-BEED-17E1ACAEE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054359"/>
            <a:ext cx="10515600" cy="5122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DA940-2DCB-434F-9BC4-A0667692F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DAD1B4-0B60-4A96-A2C4-99B2BF21DBC6}" type="datetime1">
              <a:rPr lang="en-US" smtClean="0"/>
              <a:t>9/15/2022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4CF09-D881-45E1-BC79-A66A22ACD2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61523-3FEC-4413-ADCC-E9C8C713E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E8A410-CC1E-42AE-9C22-98335A02A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325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atironinstitute/NoRMCorre" TargetMode="External"/><Relationship Id="rId2" Type="http://schemas.openxmlformats.org/officeDocument/2006/relationships/hyperlink" Target="https://github.com/pywugate/PipelineInterfac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mathworks.com/matlabcentral/fileexchange/35684-multipage-tiff-stack" TargetMode="External"/><Relationship Id="rId4" Type="http://schemas.openxmlformats.org/officeDocument/2006/relationships/hyperlink" Target="https://www.openmicroscopy.org/bio-formats/download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flatironinstitute/NoRMCorr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DA370B0-8F8E-4B84-A805-6A65990B34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dirty="0"/>
              <a:t>Tutorial of pipeline for pre-processing OMETIFF from </a:t>
            </a:r>
            <a:r>
              <a:rPr lang="en-GB" sz="4400" dirty="0" err="1"/>
              <a:t>femtonics</a:t>
            </a:r>
            <a:r>
              <a:rPr lang="en-GB" sz="4400" dirty="0"/>
              <a:t> </a:t>
            </a:r>
            <a:endParaRPr lang="en-US" sz="4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E5C913C-B679-4B2E-B143-CE9024A84B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06CEB8-0548-4B5C-B660-AB9E9902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13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C52B3A0-AC84-431A-A6A9-BCA9B5845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After cropping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FA1146A-93E7-49AB-9E4C-7CB99CFC7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7543"/>
            <a:ext cx="11001376" cy="5119420"/>
          </a:xfrm>
        </p:spPr>
        <p:txBody>
          <a:bodyPr>
            <a:normAutofit/>
          </a:bodyPr>
          <a:lstStyle/>
          <a:p>
            <a:r>
              <a:rPr lang="en-GB" sz="2400" dirty="0"/>
              <a:t>Suffix “_</a:t>
            </a:r>
            <a:r>
              <a:rPr lang="en-GB" sz="2400" dirty="0" err="1"/>
              <a:t>crp</a:t>
            </a:r>
            <a:r>
              <a:rPr lang="en-GB" sz="2400" dirty="0"/>
              <a:t>” is given to cropped data </a:t>
            </a:r>
          </a:p>
          <a:p>
            <a:r>
              <a:rPr lang="en-GB" sz="2400" dirty="0"/>
              <a:t>Info will be saved in txt file</a:t>
            </a:r>
          </a:p>
          <a:p>
            <a:pPr lvl="1"/>
            <a:r>
              <a:rPr lang="en-GB" sz="2000" dirty="0"/>
              <a:t>Data name</a:t>
            </a:r>
          </a:p>
          <a:p>
            <a:pPr lvl="1"/>
            <a:r>
              <a:rPr lang="en-GB" sz="2000" dirty="0"/>
              <a:t>Folder path</a:t>
            </a:r>
          </a:p>
          <a:p>
            <a:pPr lvl="1"/>
            <a:r>
              <a:rPr lang="en-US" sz="2000" dirty="0"/>
              <a:t>Position</a:t>
            </a:r>
            <a:br>
              <a:rPr lang="en-US" sz="2000" dirty="0"/>
            </a:br>
            <a:r>
              <a:rPr lang="en-US" sz="2000" dirty="0"/>
              <a:t>[left, bottom, width, height]</a:t>
            </a:r>
          </a:p>
          <a:p>
            <a:pPr lvl="1"/>
            <a:endParaRPr lang="en-GB" sz="2000" dirty="0"/>
          </a:p>
          <a:p>
            <a:pPr lvl="1"/>
            <a:endParaRPr lang="en-GB" sz="2000" dirty="0"/>
          </a:p>
          <a:p>
            <a:pPr lvl="1"/>
            <a:endParaRPr lang="en-GB" sz="2000" dirty="0"/>
          </a:p>
          <a:p>
            <a:pPr lvl="1"/>
            <a:endParaRPr lang="en-GB" sz="2000" dirty="0"/>
          </a:p>
          <a:p>
            <a:pPr lvl="1"/>
            <a:endParaRPr lang="en-GB" sz="2000" dirty="0"/>
          </a:p>
          <a:p>
            <a:pPr lvl="1"/>
            <a:endParaRPr lang="en-GB" sz="2000" dirty="0"/>
          </a:p>
          <a:p>
            <a:r>
              <a:rPr lang="en-GB" sz="2400" b="1" dirty="0"/>
              <a:t>D</a:t>
            </a:r>
            <a:r>
              <a:rPr lang="en-US" sz="2400" b="1" dirty="0"/>
              <a:t>o next analysis</a:t>
            </a:r>
          </a:p>
        </p:txBody>
      </p:sp>
      <p:pic>
        <p:nvPicPr>
          <p:cNvPr id="5" name="20220822demo">
            <a:hlinkClick r:id="" action="ppaction://media"/>
            <a:extLst>
              <a:ext uri="{FF2B5EF4-FFF2-40B4-BE49-F238E27FC236}">
                <a16:creationId xmlns:a16="http://schemas.microsoft.com/office/drawing/2014/main" id="{432066B0-3B6A-460D-AE66-0FF51CB9B4F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11"/>
                </p14:media>
              </p:ext>
            </p:extLst>
          </p:nvPr>
        </p:nvPicPr>
        <p:blipFill rotWithShape="1">
          <a:blip r:embed="rId4"/>
          <a:srcRect l="1149"/>
          <a:stretch>
            <a:fillRect/>
          </a:stretch>
        </p:blipFill>
        <p:spPr>
          <a:xfrm>
            <a:off x="4888044" y="2378809"/>
            <a:ext cx="7256331" cy="42338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BF33D2-B475-4CB6-BB06-BD8FD58725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3" t="1" r="66094" b="78227"/>
          <a:stretch/>
        </p:blipFill>
        <p:spPr>
          <a:xfrm>
            <a:off x="952500" y="3429000"/>
            <a:ext cx="3453409" cy="148179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5E563BA-048B-44C4-82B8-EECE4EE4FCA3}"/>
              </a:ext>
            </a:extLst>
          </p:cNvPr>
          <p:cNvSpPr/>
          <p:nvPr/>
        </p:nvSpPr>
        <p:spPr>
          <a:xfrm>
            <a:off x="6543675" y="1943100"/>
            <a:ext cx="42005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sz="2000" dirty="0"/>
              <a:t>Video demo of </a:t>
            </a:r>
            <a:r>
              <a:rPr lang="en-US" sz="2000" dirty="0" err="1"/>
              <a:t>ROICrop</a:t>
            </a:r>
            <a:r>
              <a:rPr lang="en-US" sz="2000" dirty="0"/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3355120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9C055-B081-4C87-830D-C66A4A21A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03B32-1958-4375-82B4-601CA8A54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Features</a:t>
            </a:r>
          </a:p>
          <a:p>
            <a:endParaRPr lang="en-GB" dirty="0"/>
          </a:p>
          <a:p>
            <a:r>
              <a:rPr lang="en-GB" dirty="0"/>
              <a:t>Easy to use</a:t>
            </a:r>
          </a:p>
          <a:p>
            <a:pPr lvl="1"/>
            <a:r>
              <a:rPr lang="en-GB" dirty="0"/>
              <a:t>Download from </a:t>
            </a:r>
            <a:r>
              <a:rPr lang="en-GB" dirty="0" err="1"/>
              <a:t>Github</a:t>
            </a:r>
            <a:endParaRPr lang="en-GB" dirty="0"/>
          </a:p>
          <a:p>
            <a:pPr lvl="1"/>
            <a:r>
              <a:rPr lang="en-GB" dirty="0"/>
              <a:t>Launch Pipeline Interface</a:t>
            </a:r>
          </a:p>
          <a:p>
            <a:pPr lvl="1"/>
            <a:r>
              <a:rPr lang="en-GB" dirty="0"/>
              <a:t>Start </a:t>
            </a:r>
            <a:r>
              <a:rPr lang="en-GB" dirty="0" err="1"/>
              <a:t>ConvertOMETIFF</a:t>
            </a:r>
            <a:r>
              <a:rPr lang="en-GB" dirty="0"/>
              <a:t> to TIFF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BB2A4-FB34-4FE4-9B45-035F888EF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1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1BCDF-961B-485C-A432-27AF2B159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731A8-339C-4F56-AB6E-2D1D7EA92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ConvertOMETIFF</a:t>
            </a:r>
            <a:endParaRPr lang="en-US" dirty="0"/>
          </a:p>
          <a:p>
            <a:pPr marL="801688" lvl="1" indent="-344488">
              <a:buFont typeface="+mj-lt"/>
              <a:buAutoNum type="arabicPeriod"/>
            </a:pPr>
            <a:r>
              <a:rPr lang="en-US" dirty="0"/>
              <a:t>✓  Separate channels only</a:t>
            </a:r>
          </a:p>
          <a:p>
            <a:pPr marL="801688" lvl="1" indent="-344488">
              <a:buFont typeface="+mj-lt"/>
              <a:buAutoNum type="arabicPeriod"/>
            </a:pPr>
            <a:r>
              <a:rPr lang="en-US" dirty="0"/>
              <a:t>✓  Separate channels and planes both</a:t>
            </a:r>
          </a:p>
          <a:p>
            <a:pPr marL="801688" lvl="1" indent="-344488">
              <a:buFont typeface="+mj-lt"/>
              <a:buAutoNum type="arabicPeriod"/>
            </a:pPr>
            <a:r>
              <a:rPr lang="en-US" dirty="0"/>
              <a:t>Suitable for </a:t>
            </a:r>
            <a:r>
              <a:rPr lang="en-US" i="1" u="sng" dirty="0" err="1"/>
              <a:t>xy</a:t>
            </a:r>
            <a:r>
              <a:rPr lang="en-US" i="1" u="sng" dirty="0"/>
              <a:t>-t</a:t>
            </a:r>
            <a:r>
              <a:rPr lang="en-US" dirty="0"/>
              <a:t> and </a:t>
            </a:r>
            <a:r>
              <a:rPr lang="en-US" i="1" u="sng" dirty="0" err="1"/>
              <a:t>xyz</a:t>
            </a:r>
            <a:r>
              <a:rPr lang="en-US" i="1" u="sng" dirty="0"/>
              <a:t>-t</a:t>
            </a:r>
            <a:r>
              <a:rPr lang="en-US" dirty="0"/>
              <a:t> data, also </a:t>
            </a:r>
            <a:r>
              <a:rPr lang="en-US" i="1" u="sng" dirty="0" err="1"/>
              <a:t>xyz</a:t>
            </a:r>
            <a:r>
              <a:rPr lang="en-US" dirty="0"/>
              <a:t> data (skip step2 &amp; 3)</a:t>
            </a:r>
          </a:p>
          <a:p>
            <a:r>
              <a:rPr lang="en-GB" dirty="0"/>
              <a:t>Registration</a:t>
            </a:r>
            <a:endParaRPr lang="en-US" dirty="0"/>
          </a:p>
          <a:p>
            <a:pPr marL="809625" lvl="1" indent="-352425">
              <a:buFont typeface="+mj-lt"/>
              <a:buAutoNum type="arabicPeriod"/>
            </a:pPr>
            <a:r>
              <a:rPr lang="en-US" dirty="0"/>
              <a:t>Can use static channel to register dynamic channel</a:t>
            </a:r>
          </a:p>
          <a:p>
            <a:pPr marL="809625" lvl="1" indent="-352425">
              <a:buFont typeface="+mj-lt"/>
              <a:buAutoNum type="arabicPeriod"/>
            </a:pPr>
            <a:r>
              <a:rPr lang="en-US" dirty="0"/>
              <a:t>channel 1 or 2 as dynamic (such as GCaMP) are suitable.</a:t>
            </a:r>
          </a:p>
          <a:p>
            <a:pPr marL="809625" lvl="1" indent="-352425">
              <a:buFont typeface="+mj-lt"/>
              <a:buAutoNum type="arabicPeriod"/>
            </a:pPr>
            <a:r>
              <a:rPr lang="en-US" dirty="0"/>
              <a:t>The parameters of registration will be saved.</a:t>
            </a:r>
          </a:p>
          <a:p>
            <a:r>
              <a:rPr lang="en-GB" dirty="0"/>
              <a:t>C</a:t>
            </a:r>
            <a:r>
              <a:rPr lang="en-US" dirty="0" err="1"/>
              <a:t>ropROI</a:t>
            </a:r>
            <a:endParaRPr lang="en-US" dirty="0"/>
          </a:p>
          <a:p>
            <a:pPr marL="809625" lvl="1" indent="-352425">
              <a:buFont typeface="+mj-lt"/>
              <a:buAutoNum type="arabicPeriod"/>
            </a:pPr>
            <a:r>
              <a:rPr lang="en-US" dirty="0"/>
              <a:t>The size info of cropped image will be saved for possible usage in the future</a:t>
            </a:r>
          </a:p>
          <a:p>
            <a:pPr marL="809625" lvl="1" indent="-352425">
              <a:buFont typeface="+mj-lt"/>
              <a:buAutoNum type="arabicPeriod"/>
            </a:pPr>
            <a:r>
              <a:rPr lang="en-US" dirty="0"/>
              <a:t>Can check data with more than 10 planes</a:t>
            </a:r>
          </a:p>
          <a:p>
            <a:pPr marL="809625" lvl="1" indent="-352425">
              <a:buFont typeface="+mj-lt"/>
              <a:buAutoNum type="arabicPeriod"/>
            </a:pPr>
            <a:r>
              <a:rPr lang="en-US" dirty="0"/>
              <a:t>Final dataset is set as AVG plane to have a better view for cropping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7AE22D-9090-46A1-9D8E-A66F16482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500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4A779-748D-41E6-8AEF-FC40576E2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Go to </a:t>
            </a:r>
            <a:r>
              <a:rPr lang="en-GB" dirty="0" err="1"/>
              <a:t>github</a:t>
            </a:r>
            <a:r>
              <a:rPr lang="en-GB" dirty="0"/>
              <a:t> and download files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D41DC-8E36-44C2-BB3E-FFAF6C050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4358"/>
            <a:ext cx="10515600" cy="5667117"/>
          </a:xfrm>
        </p:spPr>
        <p:txBody>
          <a:bodyPr>
            <a:normAutofit/>
          </a:bodyPr>
          <a:lstStyle/>
          <a:p>
            <a:r>
              <a:rPr lang="en-US" sz="2000" dirty="0"/>
              <a:t>Download  files from </a:t>
            </a:r>
            <a:r>
              <a:rPr lang="en-US" sz="2000" dirty="0" err="1"/>
              <a:t>github</a:t>
            </a:r>
            <a:br>
              <a:rPr lang="en-US" sz="2000" dirty="0"/>
            </a:br>
            <a:r>
              <a:rPr lang="en-US" sz="2000" dirty="0"/>
              <a:t>(</a:t>
            </a:r>
            <a:r>
              <a:rPr lang="en-US" sz="2000" dirty="0">
                <a:hlinkClick r:id="rId2"/>
              </a:rPr>
              <a:t>https://github.com/pywugate/PipelineInterface</a:t>
            </a:r>
            <a:r>
              <a:rPr lang="en-US" sz="2000" dirty="0"/>
              <a:t>)</a:t>
            </a:r>
            <a:endParaRPr lang="en-US" sz="2000" dirty="0">
              <a:hlinkClick r:id="rId2"/>
            </a:endParaRPr>
          </a:p>
          <a:p>
            <a:endParaRPr lang="en-US" sz="1200" dirty="0"/>
          </a:p>
          <a:p>
            <a:r>
              <a:rPr lang="en-US" sz="2000" dirty="0"/>
              <a:t>Tools from other people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 err="1"/>
              <a:t>NoRMCorre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(</a:t>
            </a:r>
            <a:r>
              <a:rPr lang="en-US" sz="2000" dirty="0">
                <a:hlinkClick r:id="rId3"/>
              </a:rPr>
              <a:t>https://github.com/flatironinstitute/NoRMCorre</a:t>
            </a:r>
            <a:r>
              <a:rPr lang="en-US" sz="2000" dirty="0"/>
              <a:t>)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 err="1"/>
              <a:t>BioFormats</a:t>
            </a:r>
            <a:r>
              <a:rPr lang="en-US" sz="2000" dirty="0"/>
              <a:t> for </a:t>
            </a:r>
            <a:r>
              <a:rPr lang="en-US" sz="2000" dirty="0" err="1"/>
              <a:t>matlab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(</a:t>
            </a:r>
            <a:r>
              <a:rPr lang="en-US" sz="2000" dirty="0">
                <a:hlinkClick r:id="rId4"/>
              </a:rPr>
              <a:t>https://www.openmicroscopy.org/bio-formats/downloads/</a:t>
            </a:r>
            <a:r>
              <a:rPr lang="en-US" sz="2000" dirty="0"/>
              <a:t>)</a:t>
            </a:r>
          </a:p>
          <a:p>
            <a:pPr marL="914400" lvl="1" indent="-457200">
              <a:buFont typeface="+mj-lt"/>
              <a:buAutoNum type="alphaLcParenR"/>
            </a:pPr>
            <a:r>
              <a:rPr lang="en-US" sz="2000" dirty="0"/>
              <a:t>Multipage TIFF stack</a:t>
            </a:r>
            <a:br>
              <a:rPr lang="en-US" sz="2000" dirty="0"/>
            </a:br>
            <a:r>
              <a:rPr lang="en-US" sz="2000" dirty="0"/>
              <a:t>(</a:t>
            </a:r>
            <a:r>
              <a:rPr lang="en-US" sz="2000" dirty="0">
                <a:hlinkClick r:id="rId5"/>
              </a:rPr>
              <a:t>https://www.mathworks.com/matlabcentral/fileexchange/35684-multipage-tiff-stack</a:t>
            </a:r>
            <a:r>
              <a:rPr lang="en-US" sz="2000" dirty="0"/>
              <a:t>)</a:t>
            </a:r>
          </a:p>
          <a:p>
            <a:endParaRPr lang="en-GB" sz="1200" dirty="0"/>
          </a:p>
          <a:p>
            <a:r>
              <a:rPr lang="en-GB" sz="2000" dirty="0"/>
              <a:t>There are some modifications in files from those tools, they are renamed with suffix “_</a:t>
            </a:r>
            <a:r>
              <a:rPr lang="en-GB" sz="2000" dirty="0" err="1"/>
              <a:t>vPingYen</a:t>
            </a:r>
            <a:r>
              <a:rPr lang="en-GB" sz="2000" dirty="0"/>
              <a:t>”, such as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2000" dirty="0"/>
              <a:t>“</a:t>
            </a:r>
            <a:r>
              <a:rPr lang="en-GB" sz="2000" dirty="0" err="1"/>
              <a:t>bfopen_vPingYen.m</a:t>
            </a:r>
            <a:r>
              <a:rPr lang="en-GB" sz="2000" dirty="0"/>
              <a:t>”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2000" dirty="0"/>
              <a:t>“</a:t>
            </a:r>
            <a:r>
              <a:rPr lang="en-GB" sz="2000" dirty="0" err="1"/>
              <a:t>twimshow_PingYen.m</a:t>
            </a:r>
            <a:r>
              <a:rPr lang="en-GB" sz="2000" dirty="0"/>
              <a:t>”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GB" sz="2000" dirty="0"/>
              <a:t>“normcorre_batch_even_uint16_vPingYen.m”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97950C-DCC4-4414-ABCF-0B0555B34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678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7D2F15-E501-4E5F-A59D-52B33EBA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2. Run the </a:t>
            </a:r>
            <a:r>
              <a:rPr lang="en-US" b="1" i="1" dirty="0" err="1"/>
              <a:t>PipelineInterface.mlapp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4306E7-7438-40E2-9197-D36B2B6B8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sure you already export OMETIFF from </a:t>
            </a:r>
            <a:r>
              <a:rPr lang="en-GB" dirty="0" err="1"/>
              <a:t>femtonics</a:t>
            </a:r>
            <a:r>
              <a:rPr lang="en-GB" dirty="0"/>
              <a:t> software</a:t>
            </a:r>
          </a:p>
          <a:p>
            <a:pPr marL="361950" indent="-361950">
              <a:buFont typeface="+mj-lt"/>
              <a:buAutoNum type="arabicPeriod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22023-8EC5-499B-858B-2487C3AC5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688" y="1608793"/>
            <a:ext cx="5268135" cy="51126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0021C3-1B12-4156-98AD-4DC6EF0400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78"/>
          <a:stretch/>
        </p:blipFill>
        <p:spPr>
          <a:xfrm>
            <a:off x="2257114" y="4520268"/>
            <a:ext cx="1371911" cy="20082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AE4C49-5919-41D2-BD8E-D718F65413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2737"/>
          <a:stretch/>
        </p:blipFill>
        <p:spPr>
          <a:xfrm>
            <a:off x="257201" y="1788404"/>
            <a:ext cx="6124937" cy="2516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875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5FFFC-14C6-462E-A70C-C83B17625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3. Convert OMETIFF to TIFF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7593A-C882-4FC6-8D52-EA288D9B9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67000"/>
            <a:ext cx="10515600" cy="350996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arenR"/>
            </a:pPr>
            <a:r>
              <a:rPr lang="en-GB" sz="2400" dirty="0"/>
              <a:t>Decide the separation choice</a:t>
            </a:r>
          </a:p>
          <a:p>
            <a:pPr marL="514350" indent="-514350">
              <a:buFont typeface="+mj-lt"/>
              <a:buAutoNum type="arabicParenR"/>
            </a:pPr>
            <a:r>
              <a:rPr lang="en-GB" sz="2400" dirty="0"/>
              <a:t>Decide skipping first frame or not </a:t>
            </a:r>
          </a:p>
          <a:p>
            <a:pPr marL="514350" indent="-514350">
              <a:buFont typeface="+mj-lt"/>
              <a:buAutoNum type="arabicParenR"/>
            </a:pPr>
            <a:r>
              <a:rPr lang="en-GB" sz="2400" dirty="0"/>
              <a:t>Click “Start </a:t>
            </a:r>
            <a:r>
              <a:rPr lang="en-GB" sz="2400" dirty="0" err="1"/>
              <a:t>ConvertOMETIFF_TIFF</a:t>
            </a:r>
            <a:r>
              <a:rPr lang="en-GB" sz="2400" dirty="0"/>
              <a:t>”</a:t>
            </a:r>
          </a:p>
          <a:p>
            <a:pPr marL="514350" indent="-514350">
              <a:buFont typeface="+mj-lt"/>
              <a:buAutoNum type="arabicParenR"/>
            </a:pPr>
            <a:r>
              <a:rPr lang="en-GB" sz="2400" dirty="0"/>
              <a:t>Select the “Root” folder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8AAB6E-5AE1-4A62-AD73-F0A1558C1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56609A-DDDF-4F7E-90A0-0AD66B7F7E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7" r="10829" b="61016"/>
          <a:stretch/>
        </p:blipFill>
        <p:spPr>
          <a:xfrm>
            <a:off x="2938022" y="4984381"/>
            <a:ext cx="6315956" cy="16600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F692C2-84DC-4E81-9CD7-BB38D03EA0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323" b="52644"/>
          <a:stretch/>
        </p:blipFill>
        <p:spPr>
          <a:xfrm>
            <a:off x="1400175" y="794563"/>
            <a:ext cx="5268135" cy="133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303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FA143-458B-4EC4-9DF4-6D7DE8DE7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Result after Start </a:t>
            </a:r>
            <a:r>
              <a:rPr lang="en-GB" dirty="0" err="1"/>
              <a:t>ConvertOMETIFF_TIFF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01D76-207F-43A9-8D30-999420FBEC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0885EE-D069-4CBC-9379-3C8E7DA2A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7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5CEB72-5BE7-4A88-809A-905AFBA44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121"/>
          <a:stretch/>
        </p:blipFill>
        <p:spPr>
          <a:xfrm>
            <a:off x="266399" y="2172469"/>
            <a:ext cx="6315956" cy="16600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2ADD277-DE54-41FD-BDFA-7171B02181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545"/>
          <a:stretch/>
        </p:blipFill>
        <p:spPr>
          <a:xfrm>
            <a:off x="324429" y="4003165"/>
            <a:ext cx="5906381" cy="18004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5484CDF-3839-4FB4-82CA-E8150D64EE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983"/>
          <a:stretch/>
        </p:blipFill>
        <p:spPr>
          <a:xfrm>
            <a:off x="6744581" y="1711452"/>
            <a:ext cx="5308861" cy="446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75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F9D13-B826-498B-8C6F-A0CC7D882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4. Run </a:t>
            </a:r>
            <a:r>
              <a:rPr lang="en-GB" dirty="0" err="1"/>
              <a:t>Registratoin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F61F0-9410-4526-A49D-92595E16A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0749"/>
            <a:ext cx="10515600" cy="398621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arenR"/>
            </a:pPr>
            <a:r>
              <a:rPr lang="en-GB" sz="2400" dirty="0"/>
              <a:t>Make sure understand the parameters</a:t>
            </a:r>
            <a:br>
              <a:rPr lang="en-GB" sz="2400" dirty="0"/>
            </a:br>
            <a:r>
              <a:rPr lang="en-GB" sz="2000" dirty="0"/>
              <a:t>(</a:t>
            </a:r>
            <a:r>
              <a:rPr lang="en-GB" sz="2000" dirty="0">
                <a:hlinkClick r:id="rId2"/>
              </a:rPr>
              <a:t>https://github.com/flatironinstitute/NoRMCorre</a:t>
            </a:r>
            <a:r>
              <a:rPr lang="en-GB" sz="2000" dirty="0"/>
              <a:t>)</a:t>
            </a:r>
            <a:endParaRPr lang="en-GB" sz="2400" dirty="0"/>
          </a:p>
          <a:p>
            <a:pPr marL="514350" indent="-514350">
              <a:buFont typeface="+mj-lt"/>
              <a:buAutoNum type="arabicParenR"/>
            </a:pPr>
            <a:r>
              <a:rPr lang="en-GB" sz="2400" dirty="0"/>
              <a:t>Check how many colours the data has</a:t>
            </a:r>
          </a:p>
          <a:p>
            <a:pPr lvl="1"/>
            <a:r>
              <a:rPr lang="en-GB" dirty="0"/>
              <a:t>1 colour</a:t>
            </a:r>
          </a:p>
          <a:p>
            <a:pPr lvl="1"/>
            <a:r>
              <a:rPr lang="en-GB" dirty="0"/>
              <a:t>2 colours: c1 as static or c2 as static</a:t>
            </a:r>
          </a:p>
          <a:p>
            <a:pPr marL="514350" lvl="0" indent="-514350">
              <a:buFont typeface="+mj-lt"/>
              <a:buAutoNum type="arabicParenR"/>
            </a:pPr>
            <a:r>
              <a:rPr lang="en-GB" sz="2400" dirty="0">
                <a:solidFill>
                  <a:prstClr val="black"/>
                </a:solidFill>
              </a:rPr>
              <a:t>Change the parameters in the same format</a:t>
            </a:r>
          </a:p>
          <a:p>
            <a:pPr marL="514350" lvl="0" indent="-514350">
              <a:buFont typeface="+mj-lt"/>
              <a:buAutoNum type="arabicParenR"/>
            </a:pPr>
            <a:r>
              <a:rPr lang="en-GB" sz="2400" dirty="0">
                <a:solidFill>
                  <a:prstClr val="black"/>
                </a:solidFill>
              </a:rPr>
              <a:t>Click “Start Non-Rigid Motion Correction”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EB1CE3-532E-4379-BE58-579463A54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8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D1721D-31FC-4A8A-A2DE-B59E6D7C74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77" y="813347"/>
            <a:ext cx="4840806" cy="54673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01891B-530E-4FEC-B798-873FED4443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7362" b="18791"/>
          <a:stretch/>
        </p:blipFill>
        <p:spPr>
          <a:xfrm>
            <a:off x="1380721" y="813347"/>
            <a:ext cx="5268135" cy="1219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470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1C1DC-423C-4B6F-B2C6-4139F514D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5. Crop the image after registration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01A6C-4907-4299-8FFE-3A4401380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7875"/>
            <a:ext cx="10515600" cy="4129087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arenR"/>
            </a:pPr>
            <a:r>
              <a:rPr lang="en-GB" sz="2400" dirty="0"/>
              <a:t>Launch the interface</a:t>
            </a:r>
          </a:p>
          <a:p>
            <a:pPr marL="514350" indent="-514350">
              <a:buFont typeface="+mj-lt"/>
              <a:buAutoNum type="arabicParenR"/>
            </a:pPr>
            <a:r>
              <a:rPr lang="en-GB" sz="2400" dirty="0"/>
              <a:t>Choose the folder </a:t>
            </a:r>
          </a:p>
          <a:p>
            <a:pPr marL="514350" indent="-514350">
              <a:buFont typeface="+mj-lt"/>
              <a:buAutoNum type="arabicParenR"/>
            </a:pPr>
            <a:r>
              <a:rPr lang="en-GB" sz="2400" dirty="0"/>
              <a:t>Choose the data and preview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GB" sz="2000" dirty="0"/>
              <a:t>Use arrow keys to move frames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GB" sz="2000" dirty="0"/>
              <a:t>Use “Q” and “W” to change datasets</a:t>
            </a:r>
            <a:br>
              <a:rPr lang="en-GB" sz="2000" dirty="0"/>
            </a:br>
            <a:r>
              <a:rPr lang="en-GB" sz="2000" dirty="0"/>
              <a:t>e.g.: The data contains 11 planes, </a:t>
            </a:r>
            <a:br>
              <a:rPr lang="en-GB" sz="2000" dirty="0"/>
            </a:br>
            <a:r>
              <a:rPr lang="en-GB" sz="2000" dirty="0"/>
              <a:t>         Q will go backwards dataset while W go forwards.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GB" sz="2000" dirty="0"/>
              <a:t>The final dataset will be averaged plane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1D8F91-D908-4532-B2BF-1BE804B5E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8A410-CC1E-42AE-9C22-98335A02AF32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556BC0-FEAF-4B67-AC06-8DEFB81B83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8" r="51631" b="13743"/>
          <a:stretch/>
        </p:blipFill>
        <p:spPr>
          <a:xfrm>
            <a:off x="8065399" y="681038"/>
            <a:ext cx="3071812" cy="24502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7C8B28-4352-4351-AF6E-F81574F1AF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90" t="80598" r="90" b="768"/>
          <a:stretch/>
        </p:blipFill>
        <p:spPr>
          <a:xfrm>
            <a:off x="1380721" y="813347"/>
            <a:ext cx="5268135" cy="9526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C3D714-7E30-499B-A0EF-A1AD2E7214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12" r="566"/>
          <a:stretch/>
        </p:blipFill>
        <p:spPr>
          <a:xfrm>
            <a:off x="8065399" y="3310670"/>
            <a:ext cx="3071812" cy="312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32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10506</TotalTime>
  <Words>465</Words>
  <Application>Microsoft Office PowerPoint</Application>
  <PresentationFormat>Widescreen</PresentationFormat>
  <Paragraphs>77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Tutorial of pipeline for pre-processing OMETIFF from femtonics </vt:lpstr>
      <vt:lpstr>Outline</vt:lpstr>
      <vt:lpstr>Features</vt:lpstr>
      <vt:lpstr>1. Go to github and download files</vt:lpstr>
      <vt:lpstr>2. Run the PipelineInterface.mlapp</vt:lpstr>
      <vt:lpstr>3. Convert OMETIFF to TIFF</vt:lpstr>
      <vt:lpstr>Result after Start ConvertOMETIFF_TIFF</vt:lpstr>
      <vt:lpstr>4. Run Registratoin</vt:lpstr>
      <vt:lpstr>5. Crop the image after registration</vt:lpstr>
      <vt:lpstr>After cropping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Spatiotemporal dynamics of astrocytic Ca2+ signalling in vivo</dc:title>
  <dc:creator>wulab133</dc:creator>
  <cp:lastModifiedBy>wulab133</cp:lastModifiedBy>
  <cp:revision>690</cp:revision>
  <dcterms:created xsi:type="dcterms:W3CDTF">2021-07-12T08:50:07Z</dcterms:created>
  <dcterms:modified xsi:type="dcterms:W3CDTF">2022-09-19T13:55:02Z</dcterms:modified>
</cp:coreProperties>
</file>